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62" r:id="rId3"/>
    <p:sldId id="263" r:id="rId4"/>
    <p:sldId id="268" r:id="rId5"/>
    <p:sldId id="277" r:id="rId6"/>
    <p:sldId id="278" r:id="rId7"/>
    <p:sldId id="279" r:id="rId8"/>
    <p:sldId id="260" r:id="rId9"/>
    <p:sldId id="280" r:id="rId10"/>
    <p:sldId id="281" r:id="rId11"/>
    <p:sldId id="257" r:id="rId12"/>
    <p:sldId id="258" r:id="rId13"/>
    <p:sldId id="282" r:id="rId14"/>
    <p:sldId id="283" r:id="rId15"/>
    <p:sldId id="276" r:id="rId16"/>
    <p:sldId id="284" r:id="rId17"/>
    <p:sldId id="285" r:id="rId18"/>
    <p:sldId id="286" r:id="rId19"/>
    <p:sldId id="287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84" d="100"/>
          <a:sy n="84" d="100"/>
        </p:scale>
        <p:origin x="86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A09C-3F6B-47FA-9087-E377CFD2EF60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458C6-6E41-4C29-9670-CE4D5D146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3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4A36FC4-5238-41E7-AD7A-6D9F8F62822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3F4CBE0-4BFF-43AC-A405-529C5350C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6FC4-5238-41E7-AD7A-6D9F8F62822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CBE0-4BFF-43AC-A405-529C5350C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6FC4-5238-41E7-AD7A-6D9F8F62822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CBE0-4BFF-43AC-A405-529C5350C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4A36FC4-5238-41E7-AD7A-6D9F8F62822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CBE0-4BFF-43AC-A405-529C5350C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4A36FC4-5238-41E7-AD7A-6D9F8F62822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3F4CBE0-4BFF-43AC-A405-529C5350CCB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A36FC4-5238-41E7-AD7A-6D9F8F62822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F4CBE0-4BFF-43AC-A405-529C5350C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4A36FC4-5238-41E7-AD7A-6D9F8F62822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3F4CBE0-4BFF-43AC-A405-529C5350CCB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6FC4-5238-41E7-AD7A-6D9F8F62822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CBE0-4BFF-43AC-A405-529C5350C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A36FC4-5238-41E7-AD7A-6D9F8F62822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3F4CBE0-4BFF-43AC-A405-529C5350C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4A36FC4-5238-41E7-AD7A-6D9F8F62822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3F4CBE0-4BFF-43AC-A405-529C5350CCB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4A36FC4-5238-41E7-AD7A-6D9F8F62822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3F4CBE0-4BFF-43AC-A405-529C5350CCB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4A36FC4-5238-41E7-AD7A-6D9F8F62822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3F4CBE0-4BFF-43AC-A405-529C5350CCB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ommons.wikimedia.org/wiki/File:Leonhard_Euler_2.jpg?uselang=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Математика </a:t>
            </a:r>
            <a:r>
              <a:rPr lang="ru-RU" b="1" dirty="0" smtClean="0"/>
              <a:t>на шахматной доске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725144"/>
            <a:ext cx="8062912" cy="1752600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Подготовил: </a:t>
            </a:r>
            <a:r>
              <a:rPr lang="ru-RU" dirty="0" err="1" smtClean="0">
                <a:solidFill>
                  <a:srgbClr val="FFFF00"/>
                </a:solidFill>
              </a:rPr>
              <a:t>Музалёв</a:t>
            </a:r>
            <a:r>
              <a:rPr lang="ru-RU" dirty="0" smtClean="0">
                <a:solidFill>
                  <a:srgbClr val="FFFF00"/>
                </a:solidFill>
              </a:rPr>
              <a:t> Илья </a:t>
            </a:r>
            <a:r>
              <a:rPr lang="ru-RU" dirty="0">
                <a:solidFill>
                  <a:srgbClr val="FFFF00"/>
                </a:solidFill>
              </a:rPr>
              <a:t>В</a:t>
            </a:r>
            <a:r>
              <a:rPr lang="ru-RU" dirty="0" smtClean="0">
                <a:solidFill>
                  <a:srgbClr val="FFFF00"/>
                </a:solidFill>
              </a:rPr>
              <a:t>алерьевич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9" y="-197283"/>
            <a:ext cx="9108504" cy="12687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Этюд </a:t>
            </a:r>
            <a:r>
              <a:rPr lang="ru-RU" sz="2800" b="1" dirty="0" err="1" smtClean="0"/>
              <a:t>Рети</a:t>
            </a:r>
            <a:endParaRPr lang="ru-RU" sz="32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496" y="980729"/>
            <a:ext cx="9108504" cy="172819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just">
              <a:lnSpc>
                <a:spcPct val="120000"/>
              </a:lnSpc>
            </a:pPr>
            <a:r>
              <a:rPr lang="ru-RU" sz="2400" b="1" i="1" dirty="0" smtClean="0">
                <a:solidFill>
                  <a:srgbClr val="FFC000"/>
                </a:solidFill>
                <a:effectLst/>
              </a:rPr>
              <a:t>Этот этюд покорил многих своим изяществом! Сделать ничью, казалось бы, в безнадежной ситуации!  И тут не обошлось без геометрии! Только верная траектория движения спасает белых от поражения!</a:t>
            </a:r>
            <a:endParaRPr lang="ru-RU" sz="2400" b="1" dirty="0">
              <a:solidFill>
                <a:srgbClr val="FFC000"/>
              </a:solidFill>
              <a:effectLst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862263" y="3140969"/>
            <a:ext cx="5102225" cy="371703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just">
              <a:lnSpc>
                <a:spcPct val="120000"/>
              </a:lnSpc>
            </a:pP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Удивительность этого этюда в том, что попасть на поле </a:t>
            </a:r>
            <a:r>
              <a:rPr lang="en-US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d6 </a:t>
            </a: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возможно и прямолинейно. Но выбрав именно такую траекторию, белый король одновременно готов добиться двух целей: поймать пешку </a:t>
            </a:r>
            <a:r>
              <a:rPr lang="en-US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h </a:t>
            </a: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или провести свою пешку.</a:t>
            </a:r>
          </a:p>
          <a:p>
            <a:pPr marL="0" algn="just">
              <a:lnSpc>
                <a:spcPct val="120000"/>
              </a:lnSpc>
            </a:pPr>
            <a:endParaRPr lang="ru-RU" sz="2000" b="1" i="1" dirty="0" smtClean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707904" y="2276872"/>
            <a:ext cx="2808312" cy="1386173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just">
              <a:lnSpc>
                <a:spcPct val="120000"/>
              </a:lnSpc>
            </a:pPr>
            <a:endParaRPr lang="ru-RU" sz="1800" dirty="0" smtClean="0">
              <a:solidFill>
                <a:schemeClr val="bg1"/>
              </a:solidFill>
              <a:effectLst/>
            </a:endParaRPr>
          </a:p>
          <a:p>
            <a:pPr marL="0" algn="just">
              <a:lnSpc>
                <a:spcPct val="120000"/>
              </a:lnSpc>
            </a:pPr>
            <a:endParaRPr lang="ru-RU" sz="1800" dirty="0">
              <a:solidFill>
                <a:schemeClr val="bg1"/>
              </a:solidFill>
              <a:effectLst/>
            </a:endParaRPr>
          </a:p>
        </p:txBody>
      </p:sp>
      <p:pic>
        <p:nvPicPr>
          <p:cNvPr id="6146" name="Picture 2" descr="http://proint.narod.ru/LB_book/c3_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9" y="2852936"/>
            <a:ext cx="3933055" cy="40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95536" y="5157192"/>
            <a:ext cx="2808312" cy="1386173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just">
              <a:lnSpc>
                <a:spcPct val="120000"/>
              </a:lnSpc>
            </a:pPr>
            <a:r>
              <a:rPr lang="ru-RU" sz="1800" dirty="0" smtClean="0">
                <a:solidFill>
                  <a:schemeClr val="bg1"/>
                </a:solidFill>
                <a:effectLst/>
              </a:rPr>
              <a:t>ХОД БЕЛЫХ, НИЧЬЯ</a:t>
            </a:r>
            <a:endParaRPr lang="ru-RU" sz="1800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267744" y="3358227"/>
            <a:ext cx="1152128" cy="129614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1619672" y="4149080"/>
            <a:ext cx="648072" cy="50529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3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52736"/>
          </a:xfrm>
        </p:spPr>
        <p:txBody>
          <a:bodyPr>
            <a:normAutofit fontScale="90000"/>
          </a:bodyPr>
          <a:lstStyle/>
          <a:p>
            <a:pPr marL="0"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300" b="1" dirty="0" smtClean="0"/>
              <a:t>Задача о ферзях</a:t>
            </a:r>
            <a:br>
              <a:rPr lang="ru-RU" sz="3300" b="1" dirty="0" smtClean="0"/>
            </a:br>
            <a:r>
              <a:rPr lang="ru-RU" sz="2000" b="1" dirty="0" smtClean="0"/>
              <a:t>Как расставить 8 ферзей, так что-бы ни один из них не оказался под боем у другого?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62" y="1196752"/>
            <a:ext cx="3281187" cy="325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3263080" y="1124744"/>
            <a:ext cx="5773416" cy="3600400"/>
          </a:xfrm>
        </p:spPr>
        <p:txBody>
          <a:bodyPr>
            <a:noAutofit/>
          </a:bodyPr>
          <a:lstStyle/>
          <a:p>
            <a:pPr marL="64008" indent="0" algn="just">
              <a:lnSpc>
                <a:spcPct val="12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Данная задача придумана немецким шахматистом Максом Базелем в 1848 г.  Доктор Ф. Наук обнаружил 60 решений и опубликовал их в газете в 1850 году. После этого задачей заинтересовался К. Гаусс и нашел 72 решения. Полное количество расстановок равно 92. Доказательство этому было получено лишь в 1874 году английским математиком Д.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Глэшером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4869160"/>
            <a:ext cx="655272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just">
              <a:lnSpc>
                <a:spcPct val="150000"/>
              </a:lnSpc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ru-RU" sz="23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время, данная задача не вызвала бы столь живого интереса, так как ее решение можно было предоставить компьютеру.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18614"/>
            <a:ext cx="2520280" cy="273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09" y="116632"/>
            <a:ext cx="9108504" cy="1340768"/>
          </a:xfrm>
        </p:spPr>
        <p:txBody>
          <a:bodyPr>
            <a:normAutofit fontScale="90000"/>
          </a:bodyPr>
          <a:lstStyle/>
          <a:p>
            <a:pPr marL="0" algn="ctr">
              <a:lnSpc>
                <a:spcPct val="120000"/>
              </a:lnSpc>
            </a:pP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b="1" dirty="0" smtClean="0"/>
              <a:t>Задача о ходе коня.</a:t>
            </a:r>
            <a:br>
              <a:rPr lang="ru-RU" sz="3000" b="1" dirty="0" smtClean="0"/>
            </a:br>
            <a:r>
              <a:rPr lang="ru-RU" sz="1200" b="1" dirty="0" smtClean="0"/>
              <a:t> 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2200" b="1" dirty="0" smtClean="0">
                <a:solidFill>
                  <a:schemeClr val="tx1">
                    <a:lumMod val="95000"/>
                  </a:schemeClr>
                </a:solidFill>
              </a:rPr>
              <a:t>Эту задачу решали многие крупные математики, </a:t>
            </a:r>
            <a:r>
              <a:rPr lang="ru-RU" sz="2200" b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в </a:t>
            </a:r>
            <a:r>
              <a:rPr lang="ru-RU" sz="2200" b="1" dirty="0">
                <a:solidFill>
                  <a:schemeClr val="tx1">
                    <a:lumMod val="95000"/>
                  </a:schemeClr>
                </a:solidFill>
                <a:effectLst/>
              </a:rPr>
              <a:t>том числе великий Леонард </a:t>
            </a:r>
            <a:r>
              <a:rPr lang="ru-RU" sz="2200" b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Эйлер. Он впервые </a:t>
            </a:r>
            <a:r>
              <a:rPr lang="ru-RU" sz="2200" b="1" dirty="0">
                <a:solidFill>
                  <a:schemeClr val="tx1">
                    <a:lumMod val="95000"/>
                  </a:schemeClr>
                </a:solidFill>
                <a:effectLst/>
              </a:rPr>
              <a:t>обратил внимание на ее математическую </a:t>
            </a:r>
            <a:r>
              <a:rPr lang="ru-RU" sz="2200" b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сущность, поэтому задачу называют его именем</a:t>
            </a:r>
            <a:r>
              <a:rPr lang="ru-RU" sz="2200" b="1" dirty="0">
                <a:solidFill>
                  <a:schemeClr val="tx1">
                    <a:lumMod val="95000"/>
                  </a:schemeClr>
                </a:solidFill>
                <a:effectLst/>
              </a:rPr>
              <a:t>.</a:t>
            </a:r>
            <a:r>
              <a:rPr lang="ru-RU" sz="2200" b="1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  <a:endParaRPr lang="ru-RU" sz="22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4160592" cy="42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7028" y="2204864"/>
            <a:ext cx="4788024" cy="2016224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b="1" dirty="0" smtClean="0">
                <a:solidFill>
                  <a:srgbClr val="FFC000"/>
                </a:solidFill>
              </a:rPr>
              <a:t>Задача звучит так: </a:t>
            </a:r>
          </a:p>
          <a:p>
            <a:endParaRPr lang="ru-RU" sz="3000" b="1" dirty="0" smtClean="0">
              <a:solidFill>
                <a:srgbClr val="FFC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ru-RU" sz="2400" b="1" i="1" dirty="0">
                <a:solidFill>
                  <a:srgbClr val="FFC000"/>
                </a:solidFill>
                <a:effectLst/>
              </a:rPr>
              <a:t>Обойти конем все поля шахматной доски, посетив каждое из них по одному разу</a:t>
            </a:r>
            <a:r>
              <a:rPr lang="ru-RU" sz="2400" i="1" dirty="0" smtClean="0">
                <a:effectLst/>
              </a:rPr>
              <a:t>.</a:t>
            </a:r>
            <a:endParaRPr lang="ru-RU" sz="2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667" y="4365104"/>
            <a:ext cx="4700349" cy="208823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2100" dirty="0" smtClean="0">
                <a:solidFill>
                  <a:srgbClr val="C00000"/>
                </a:solidFill>
              </a:rPr>
              <a:t>Математиками до настоящего времени так и не подсчитано количество </a:t>
            </a:r>
            <a:r>
              <a:rPr lang="ru-RU" sz="2100" dirty="0">
                <a:solidFill>
                  <a:srgbClr val="C00000"/>
                </a:solidFill>
              </a:rPr>
              <a:t>всех возможных маршрутов коня. </a:t>
            </a:r>
          </a:p>
        </p:txBody>
      </p:sp>
    </p:spTree>
    <p:extLst>
      <p:ext uri="{BB962C8B-B14F-4D97-AF65-F5344CB8AC3E}">
        <p14:creationId xmlns:p14="http://schemas.microsoft.com/office/powerpoint/2010/main" val="258988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09" y="116632"/>
            <a:ext cx="9108504" cy="1340768"/>
          </a:xfrm>
        </p:spPr>
        <p:txBody>
          <a:bodyPr>
            <a:normAutofit fontScale="90000"/>
          </a:bodyPr>
          <a:lstStyle/>
          <a:p>
            <a:pPr marL="0" algn="ctr">
              <a:lnSpc>
                <a:spcPct val="120000"/>
              </a:lnSpc>
            </a:pPr>
            <a:r>
              <a:rPr lang="ru-RU" sz="3000" b="1" dirty="0" smtClean="0"/>
              <a:t>Задачи о расстановке фигур</a:t>
            </a:r>
            <a:br>
              <a:rPr lang="ru-RU" sz="3000" b="1" dirty="0" smtClean="0"/>
            </a:br>
            <a:r>
              <a:rPr lang="ru-RU" sz="1200" b="1" dirty="0" smtClean="0"/>
              <a:t> </a:t>
            </a:r>
            <a:r>
              <a:rPr lang="ru-RU" sz="2200" b="1" dirty="0">
                <a:solidFill>
                  <a:schemeClr val="tx1">
                    <a:lumMod val="95000"/>
                  </a:schemeClr>
                </a:solidFill>
              </a:rPr>
              <a:t>Самыми популярными задачами, побуждающими к размышлениям многих </a:t>
            </a:r>
            <a:r>
              <a:rPr lang="ru-RU" sz="2200" b="1" dirty="0" smtClean="0">
                <a:solidFill>
                  <a:schemeClr val="tx1">
                    <a:lumMod val="95000"/>
                  </a:schemeClr>
                </a:solidFill>
              </a:rPr>
              <a:t>математиков, были </a:t>
            </a:r>
            <a:r>
              <a:rPr lang="ru-RU" sz="2200" b="1" dirty="0">
                <a:solidFill>
                  <a:schemeClr val="tx1">
                    <a:lumMod val="95000"/>
                  </a:schemeClr>
                </a:solidFill>
              </a:rPr>
              <a:t>задачи о расстановке фигур.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7028" y="2204864"/>
            <a:ext cx="4788024" cy="201622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2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96" y="1556792"/>
            <a:ext cx="5155600" cy="519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63888" y="2060848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короля на пустой доске можно расставить в 3 612 позиций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4005064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короля и две фигуры на доске можно расставить в свыше чем в 13 млн. позиций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3789040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>
              <a:spcBef>
                <a:spcPct val="20000"/>
              </a:spcBef>
              <a:buClr>
                <a:srgbClr val="FF388C"/>
              </a:buClr>
              <a:buSzPct val="80000"/>
            </a:pP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короля и две пешки можно поставить примерно в 7 400 000 позициях</a:t>
            </a:r>
          </a:p>
        </p:txBody>
      </p:sp>
    </p:spTree>
    <p:extLst>
      <p:ext uri="{BB962C8B-B14F-4D97-AF65-F5344CB8AC3E}">
        <p14:creationId xmlns:p14="http://schemas.microsoft.com/office/powerpoint/2010/main" val="24538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09" y="116632"/>
            <a:ext cx="9108504" cy="2264618"/>
          </a:xfrm>
        </p:spPr>
        <p:txBody>
          <a:bodyPr>
            <a:normAutofit fontScale="90000"/>
          </a:bodyPr>
          <a:lstStyle/>
          <a:p>
            <a:pPr marL="0" algn="ctr">
              <a:lnSpc>
                <a:spcPct val="120000"/>
              </a:lnSpc>
            </a:pPr>
            <a:r>
              <a:rPr lang="ru-RU" sz="3000" b="1" dirty="0" smtClean="0"/>
              <a:t>Магический квадрат</a:t>
            </a:r>
            <a:br>
              <a:rPr lang="ru-RU" sz="3000" b="1" dirty="0" smtClean="0"/>
            </a:br>
            <a:r>
              <a:rPr lang="ru-RU" sz="1200" b="1" dirty="0" smtClean="0"/>
              <a:t> 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</a:rPr>
              <a:t>Если заполнить шахматную доску цифрами от 1 до 64, то их можно расположить так, чтобы по вертикалям и горизонталям сумма чисел была одинаковой. </a:t>
            </a:r>
            <a:endParaRPr lang="ru-RU" sz="2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7028" y="2204864"/>
            <a:ext cx="4788024" cy="201622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2200" dirty="0"/>
          </a:p>
        </p:txBody>
      </p:sp>
      <p:pic>
        <p:nvPicPr>
          <p:cNvPr id="11" name="Рисунок 10" descr="Картинки по запросу магический квадрат на шахматной дос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839423" cy="4643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2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Свойства шахматной доски и фигур для решения математических задач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20888"/>
            <a:ext cx="79928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</a:rPr>
              <a:t>Свойства доски: </a:t>
            </a:r>
            <a:r>
              <a:rPr lang="ru-RU" sz="2700" b="1" dirty="0">
                <a:latin typeface="Segoe Print" pitchFamily="2" charset="0"/>
              </a:rPr>
              <a:t>Чередование черных и белых полей</a:t>
            </a:r>
          </a:p>
          <a:p>
            <a:pPr algn="just"/>
            <a:endParaRPr lang="ru-RU" sz="2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</a:rPr>
              <a:t>Свойство хода короля: </a:t>
            </a:r>
            <a:r>
              <a:rPr lang="ru-RU" sz="2700" b="1" dirty="0">
                <a:latin typeface="Segoe Print" pitchFamily="2" charset="0"/>
              </a:rPr>
              <a:t>Между королями должно быть минимум одно поле</a:t>
            </a:r>
          </a:p>
          <a:p>
            <a:pPr algn="just"/>
            <a:endParaRPr lang="ru-RU" sz="2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</a:rPr>
              <a:t>Свойство хода коня: </a:t>
            </a:r>
            <a:r>
              <a:rPr lang="ru-RU" sz="2700" b="1" dirty="0">
                <a:latin typeface="Segoe Print" pitchFamily="2" charset="0"/>
              </a:rPr>
              <a:t>Меняет цвет поля при каждом ходе</a:t>
            </a:r>
          </a:p>
        </p:txBody>
      </p:sp>
    </p:spTree>
    <p:extLst>
      <p:ext uri="{BB962C8B-B14F-4D97-AF65-F5344CB8AC3E}">
        <p14:creationId xmlns:p14="http://schemas.microsoft.com/office/powerpoint/2010/main" val="37161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79" y="116632"/>
            <a:ext cx="9108504" cy="2264618"/>
          </a:xfrm>
        </p:spPr>
        <p:txBody>
          <a:bodyPr>
            <a:normAutofit/>
          </a:bodyPr>
          <a:lstStyle/>
          <a:p>
            <a:pPr marL="0" algn="ctr"/>
            <a:r>
              <a:rPr lang="ru-RU" sz="3000" b="1" dirty="0" smtClean="0"/>
              <a:t>Задача о домино</a:t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2200" b="1" dirty="0">
                <a:solidFill>
                  <a:schemeClr val="tx1"/>
                </a:solidFill>
                <a:effectLst/>
              </a:rPr>
              <a:t>Можно ли покрыть костями домино 2x1 квадрат 8x8, из которого вырезаны противоположные угловые клетки?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7028" y="2204864"/>
            <a:ext cx="4788024" cy="201622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22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-7028" y="1977125"/>
            <a:ext cx="2386984" cy="24717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86984" y="1916832"/>
            <a:ext cx="675701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</a:rPr>
              <a:t>Ответ: </a:t>
            </a:r>
            <a:r>
              <a:rPr lang="ru-RU" sz="1600" b="1" dirty="0" smtClean="0">
                <a:latin typeface="Segoe Print" pitchFamily="2" charset="0"/>
              </a:rPr>
              <a:t>Если </a:t>
            </a:r>
            <a:r>
              <a:rPr lang="ru-RU" sz="1600" b="1" dirty="0">
                <a:latin typeface="Segoe Print" pitchFamily="2" charset="0"/>
              </a:rPr>
              <a:t>раскрасить всю доску </a:t>
            </a:r>
            <a:r>
              <a:rPr lang="ru-RU" sz="1600" b="1" dirty="0" err="1">
                <a:latin typeface="Segoe Print" pitchFamily="2" charset="0"/>
              </a:rPr>
              <a:t>по-шахматному</a:t>
            </a:r>
            <a:r>
              <a:rPr lang="ru-RU" sz="1600" b="1" dirty="0">
                <a:latin typeface="Segoe Print" pitchFamily="2" charset="0"/>
              </a:rPr>
              <a:t>, то получится, что у нас будет 30 черных полей и 32 белых. То есть черных на 2 меньше (рис.9). Кость домино </a:t>
            </a:r>
            <a:r>
              <a:rPr lang="ru-RU" sz="1600" b="1" dirty="0" smtClean="0">
                <a:latin typeface="Segoe Print" pitchFamily="2" charset="0"/>
              </a:rPr>
              <a:t>можно представить в виде  двух отделов: белого и черного. Значит</a:t>
            </a:r>
            <a:r>
              <a:rPr lang="ru-RU" sz="1600" b="1" dirty="0">
                <a:latin typeface="Segoe Print" pitchFamily="2" charset="0"/>
              </a:rPr>
              <a:t>, если ее наложить на доску, то она покроет две клетки: белую и черную. А так как двух черных полей не хватает, то и покрыть полностью доску не получится, так как останется два лишних белых квадрата в противоположных участках доски. </a:t>
            </a:r>
          </a:p>
          <a:p>
            <a:pPr algn="just"/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700" b="1" dirty="0">
              <a:latin typeface="Segoe Print" pitchFamily="2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95" y="4389306"/>
            <a:ext cx="24479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431" y="6457890"/>
            <a:ext cx="4776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Используется свойство доски</a:t>
            </a:r>
            <a:endParaRPr lang="ru-RU" sz="20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79" y="116632"/>
            <a:ext cx="9108504" cy="2264618"/>
          </a:xfrm>
        </p:spPr>
        <p:txBody>
          <a:bodyPr>
            <a:normAutofit/>
          </a:bodyPr>
          <a:lstStyle/>
          <a:p>
            <a:pPr marL="0" algn="ctr"/>
            <a:r>
              <a:rPr lang="ru-RU" sz="3000" b="1" dirty="0" smtClean="0"/>
              <a:t>Задача о королях</a:t>
            </a:r>
            <a:br>
              <a:rPr lang="ru-RU" sz="3000" b="1" dirty="0" smtClean="0"/>
            </a:br>
            <a:r>
              <a:rPr lang="ru-RU" sz="2200" b="1" dirty="0" smtClean="0">
                <a:solidFill>
                  <a:schemeClr val="tx1"/>
                </a:solidFill>
                <a:effectLst/>
              </a:rPr>
              <a:t>Какое </a:t>
            </a:r>
            <a:r>
              <a:rPr lang="ru-RU" sz="2200" b="1" dirty="0">
                <a:solidFill>
                  <a:schemeClr val="tx1"/>
                </a:solidFill>
                <a:effectLst/>
              </a:rPr>
              <a:t>максимальное число королей можно расставить на доске так, чтобы они не угрожали друг другу, т.е. не стояли рядом?</a:t>
            </a:r>
            <a:br>
              <a:rPr lang="ru-RU" sz="2200" b="1" dirty="0">
                <a:solidFill>
                  <a:schemeClr val="tx1"/>
                </a:solidFill>
                <a:effectLst/>
              </a:rPr>
            </a:br>
            <a:endParaRPr lang="ru-RU" sz="2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7028" y="2204864"/>
            <a:ext cx="4788024" cy="201622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3359314"/>
            <a:ext cx="53640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</a:rPr>
              <a:t>Ответ:   </a:t>
            </a:r>
            <a:r>
              <a:rPr lang="ru-RU" sz="2700" b="1" dirty="0" smtClean="0">
                <a:latin typeface="Segoe Print" pitchFamily="2" charset="0"/>
              </a:rPr>
              <a:t>16 королей</a:t>
            </a:r>
            <a:endParaRPr lang="ru-RU" sz="2700" b="1" dirty="0">
              <a:latin typeface="Segoe Print" pitchFamily="2" charset="0"/>
            </a:endParaRPr>
          </a:p>
          <a:p>
            <a:pPr algn="just"/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2700" b="1" dirty="0">
              <a:latin typeface="Segoe Print" pitchFamily="2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9" t="12276" r="12343" b="-5853"/>
          <a:stretch>
            <a:fillRect/>
          </a:stretch>
        </p:blipFill>
        <p:spPr bwMode="auto">
          <a:xfrm>
            <a:off x="395536" y="2487488"/>
            <a:ext cx="3240360" cy="34617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750808" y="6344705"/>
            <a:ext cx="5364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Используется свойство хода короля</a:t>
            </a:r>
            <a:endParaRPr lang="ru-RU" sz="20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3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79" y="116632"/>
            <a:ext cx="9108504" cy="2264618"/>
          </a:xfrm>
        </p:spPr>
        <p:txBody>
          <a:bodyPr>
            <a:normAutofit/>
          </a:bodyPr>
          <a:lstStyle/>
          <a:p>
            <a:pPr marL="0" algn="ctr"/>
            <a:r>
              <a:rPr lang="ru-RU" sz="3000" b="1" dirty="0" smtClean="0"/>
              <a:t>Задача о коне</a:t>
            </a:r>
            <a:br>
              <a:rPr lang="ru-RU" sz="3000" b="1" dirty="0" smtClean="0"/>
            </a:br>
            <a:r>
              <a:rPr lang="ru-RU" sz="2200" b="1" dirty="0" smtClean="0">
                <a:solidFill>
                  <a:schemeClr val="tx1"/>
                </a:solidFill>
                <a:effectLst/>
              </a:rPr>
              <a:t>Конь </a:t>
            </a:r>
            <a:r>
              <a:rPr lang="ru-RU" sz="2200" b="1" dirty="0">
                <a:solidFill>
                  <a:schemeClr val="tx1"/>
                </a:solidFill>
                <a:effectLst/>
              </a:rPr>
              <a:t>вышел на поле А8 и через несколько ходов вернулся на него. Докажите, что он сделал четное число ходов.</a:t>
            </a:r>
            <a:br>
              <a:rPr lang="ru-RU" sz="2200" b="1" dirty="0">
                <a:solidFill>
                  <a:schemeClr val="tx1"/>
                </a:solidFill>
                <a:effectLst/>
              </a:rPr>
            </a:br>
            <a:r>
              <a:rPr lang="ru-RU" sz="2200" b="1" dirty="0">
                <a:solidFill>
                  <a:schemeClr val="tx1"/>
                </a:solidFill>
                <a:effectLst/>
              </a:rPr>
              <a:t/>
            </a:r>
            <a:br>
              <a:rPr lang="ru-RU" sz="2200" b="1" dirty="0">
                <a:solidFill>
                  <a:schemeClr val="tx1"/>
                </a:solidFill>
                <a:effectLst/>
              </a:rPr>
            </a:br>
            <a:endParaRPr lang="ru-RU" sz="2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7028" y="2204864"/>
            <a:ext cx="4788024" cy="201622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50808" y="6344705"/>
            <a:ext cx="5364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Используется свойство хода коня</a:t>
            </a: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3643304" cy="33123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flipH="1">
            <a:off x="3850930" y="2043424"/>
            <a:ext cx="52639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Ответ: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endParaRPr lang="ru-RU" sz="1600" b="1" dirty="0">
              <a:latin typeface="Segoe Print" pitchFamily="2" charset="0"/>
            </a:endParaRPr>
          </a:p>
          <a:p>
            <a:r>
              <a:rPr lang="ru-RU" b="1" dirty="0" smtClean="0">
                <a:latin typeface="Segoe Print" pitchFamily="2" charset="0"/>
              </a:rPr>
              <a:t>Конь меняет </a:t>
            </a:r>
            <a:r>
              <a:rPr lang="ru-RU" b="1" dirty="0">
                <a:latin typeface="Segoe Print" pitchFamily="2" charset="0"/>
              </a:rPr>
              <a:t>цвет поля при передвижении.  Поле а8 белого цвета, значит первый-нечетный ход, конь будет ставать на черное поле, второй (четный ход) на белое, третий (нечетный ход) на черное и т.д. Таким образом, если конь возвращается на белое поле, то он своим последним ходом делает </a:t>
            </a:r>
            <a:r>
              <a:rPr lang="ru-RU" dirty="0"/>
              <a:t>четный ход.</a:t>
            </a:r>
          </a:p>
        </p:txBody>
      </p:sp>
    </p:spTree>
    <p:extLst>
      <p:ext uri="{BB962C8B-B14F-4D97-AF65-F5344CB8AC3E}">
        <p14:creationId xmlns:p14="http://schemas.microsoft.com/office/powerpoint/2010/main" val="239784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879" y="1"/>
            <a:ext cx="9108504" cy="548679"/>
          </a:xfrm>
        </p:spPr>
        <p:txBody>
          <a:bodyPr>
            <a:normAutofit/>
          </a:bodyPr>
          <a:lstStyle/>
          <a:p>
            <a:pPr marL="0" algn="ctr"/>
            <a:r>
              <a:rPr lang="ru-RU" sz="2400" b="1" dirty="0" smtClean="0"/>
              <a:t>МОИ ЗАДАЧИ 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2525838"/>
            <a:ext cx="4788024" cy="2016224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4557" y="479223"/>
            <a:ext cx="9114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solidFill>
                  <a:srgbClr val="FFFF00"/>
                </a:solidFill>
              </a:rPr>
              <a:t>Задача 1.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chemeClr val="accent6"/>
                </a:solidFill>
              </a:rPr>
              <a:t>Конь передвигается с поля а1 на поле </a:t>
            </a:r>
            <a:r>
              <a:rPr lang="en-US" sz="2000" b="1" dirty="0">
                <a:solidFill>
                  <a:schemeClr val="accent6"/>
                </a:solidFill>
              </a:rPr>
              <a:t>h</a:t>
            </a:r>
            <a:r>
              <a:rPr lang="ru-RU" sz="2000" b="1" dirty="0">
                <a:solidFill>
                  <a:schemeClr val="accent6"/>
                </a:solidFill>
              </a:rPr>
              <a:t>8 по полям, на которых нарисованы цифры. Найдите такой маршрут, чтобы сумма чисел была равна 1</a:t>
            </a:r>
            <a:r>
              <a:rPr lang="en-US" sz="2000" b="1" dirty="0">
                <a:solidFill>
                  <a:schemeClr val="accent6"/>
                </a:solidFill>
              </a:rPr>
              <a:t>2</a:t>
            </a:r>
            <a:r>
              <a:rPr lang="ru-RU" sz="2000" b="1" dirty="0">
                <a:solidFill>
                  <a:schemeClr val="accent6"/>
                </a:solidFill>
              </a:rPr>
              <a:t>.</a:t>
            </a:r>
            <a:endParaRPr lang="ru-RU" sz="20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0" y="1564180"/>
            <a:ext cx="6662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Ответ: </a:t>
            </a:r>
            <a:r>
              <a:rPr lang="ru-RU" sz="1600" b="1" dirty="0">
                <a:solidFill>
                  <a:srgbClr val="FFFF00"/>
                </a:solidFill>
              </a:rPr>
              <a:t>   </a:t>
            </a:r>
            <a:r>
              <a:rPr lang="ru-RU" dirty="0" smtClean="0"/>
              <a:t>Коню </a:t>
            </a:r>
            <a:r>
              <a:rPr lang="ru-RU" dirty="0"/>
              <a:t>необходимо пройти по полям: </a:t>
            </a:r>
            <a:r>
              <a:rPr lang="en-US" dirty="0"/>
              <a:t>b</a:t>
            </a:r>
            <a:r>
              <a:rPr lang="ru-RU" dirty="0"/>
              <a:t>3, </a:t>
            </a:r>
            <a:r>
              <a:rPr lang="en-US" dirty="0"/>
              <a:t>a</a:t>
            </a:r>
            <a:r>
              <a:rPr lang="ru-RU" dirty="0"/>
              <a:t>5, </a:t>
            </a:r>
            <a:r>
              <a:rPr lang="en-US" dirty="0"/>
              <a:t>c</a:t>
            </a:r>
            <a:r>
              <a:rPr lang="ru-RU" dirty="0"/>
              <a:t>6, </a:t>
            </a:r>
            <a:r>
              <a:rPr lang="en-US" dirty="0"/>
              <a:t>e</a:t>
            </a:r>
            <a:r>
              <a:rPr lang="ru-RU" dirty="0"/>
              <a:t>5, </a:t>
            </a:r>
            <a:r>
              <a:rPr lang="en-US" dirty="0"/>
              <a:t>g</a:t>
            </a:r>
            <a:r>
              <a:rPr lang="ru-RU" dirty="0"/>
              <a:t>6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6662211" y="1412776"/>
            <a:ext cx="2452684" cy="24627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273" y="2472543"/>
            <a:ext cx="6667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solidFill>
                  <a:srgbClr val="FFFF00"/>
                </a:solidFill>
              </a:rPr>
              <a:t>Задача </a:t>
            </a:r>
            <a:r>
              <a:rPr lang="ru-RU" sz="2000" b="1" u="sng" dirty="0" smtClean="0">
                <a:solidFill>
                  <a:srgbClr val="FFFF00"/>
                </a:solidFill>
              </a:rPr>
              <a:t>2.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chemeClr val="accent6"/>
                </a:solidFill>
              </a:rPr>
              <a:t>Коню с поля а1 необходимо добраться на поле а8. Сможет ли он это сделать за 10 ходов?</a:t>
            </a:r>
          </a:p>
          <a:p>
            <a:pPr algn="just"/>
            <a:endParaRPr lang="ru-RU" sz="20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2273" y="3425985"/>
            <a:ext cx="66622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Ответ: </a:t>
            </a:r>
            <a:r>
              <a:rPr lang="ru-RU" dirty="0"/>
              <a:t>Первый (нечетный) ход конь делает на белое поле, второй (четный) ход – на черное.  Так как 10 – это четное число, а конь своим четным ходом попадает на черное поле, то он не сможет попасть на белое поле а8 за 10 ходов. 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941168"/>
            <a:ext cx="65566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solidFill>
                  <a:srgbClr val="FFFF00"/>
                </a:solidFill>
              </a:rPr>
              <a:t>Задача </a:t>
            </a:r>
            <a:r>
              <a:rPr lang="ru-RU" sz="2000" b="1" u="sng" dirty="0" smtClean="0">
                <a:solidFill>
                  <a:srgbClr val="FFFF00"/>
                </a:solidFill>
              </a:rPr>
              <a:t>3.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chemeClr val="accent6"/>
                </a:solidFill>
              </a:rPr>
              <a:t>Расставьте на доске всю армию белых фигур так, чтобы они не нападали друг на друга</a:t>
            </a:r>
            <a:endParaRPr lang="ru-RU" sz="2000" b="1" dirty="0">
              <a:solidFill>
                <a:schemeClr val="accent6"/>
              </a:solidFill>
            </a:endParaRPr>
          </a:p>
          <a:p>
            <a:pPr algn="just"/>
            <a:endParaRPr lang="ru-RU" sz="2000" b="1" dirty="0">
              <a:solidFill>
                <a:schemeClr val="accent6"/>
              </a:solidFill>
              <a:latin typeface="Segoe Print" pitchFamily="2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13" y="4303148"/>
            <a:ext cx="2587387" cy="259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5476493" y="6264607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Ответ: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3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540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>
                <a:solidFill>
                  <a:srgbClr val="FFFF00"/>
                </a:solidFill>
              </a:rPr>
              <a:t/>
            </a:r>
            <a:br>
              <a:rPr lang="ru-RU" sz="3200" b="1" u="sng" dirty="0" smtClean="0">
                <a:solidFill>
                  <a:srgbClr val="FFFF00"/>
                </a:solidFill>
              </a:rPr>
            </a:br>
            <a:r>
              <a:rPr lang="ru-RU" sz="3200" b="1" u="sng" dirty="0" smtClean="0">
                <a:solidFill>
                  <a:srgbClr val="FFFF00"/>
                </a:solidFill>
              </a:rPr>
              <a:t/>
            </a:r>
            <a:br>
              <a:rPr lang="ru-RU" sz="3200" b="1" u="sng" dirty="0" smtClean="0">
                <a:solidFill>
                  <a:srgbClr val="FFFF00"/>
                </a:solidFill>
              </a:rPr>
            </a:br>
            <a:r>
              <a:rPr lang="ru-RU" sz="3200" b="1" u="sng" dirty="0" smtClean="0">
                <a:solidFill>
                  <a:srgbClr val="FFFF00"/>
                </a:solidFill>
              </a:rPr>
              <a:t/>
            </a:r>
            <a:br>
              <a:rPr lang="ru-RU" sz="3200" b="1" u="sng" dirty="0" smtClean="0">
                <a:solidFill>
                  <a:srgbClr val="FFFF00"/>
                </a:solidFill>
              </a:rPr>
            </a:br>
            <a:r>
              <a:rPr lang="ru-RU" sz="39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Цели моей работы:</a:t>
            </a:r>
            <a:br>
              <a:rPr lang="ru-RU" sz="3900" b="1" u="sng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3900" b="1" u="sng" dirty="0" smtClean="0">
                <a:solidFill>
                  <a:srgbClr val="FFFF00"/>
                </a:solidFill>
              </a:rPr>
              <a:t/>
            </a:r>
            <a:br>
              <a:rPr lang="ru-RU" sz="3900" b="1" u="sng" dirty="0" smtClean="0">
                <a:solidFill>
                  <a:srgbClr val="FFFF00"/>
                </a:solidFill>
              </a:rPr>
            </a:b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1</a:t>
            </a:r>
            <a:r>
              <a:rPr lang="ru-RU" sz="3900" b="1" dirty="0">
                <a:solidFill>
                  <a:schemeClr val="accent1">
                    <a:lumMod val="50000"/>
                  </a:schemeClr>
                </a:solidFill>
                <a:effectLst/>
              </a:rPr>
              <a:t>. Научиться использовать логические законы математики при решении шахматных задач</a:t>
            </a: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.</a:t>
            </a:r>
            <a:br>
              <a:rPr lang="ru-RU" sz="39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9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900" b="1" dirty="0">
                <a:solidFill>
                  <a:schemeClr val="accent1">
                    <a:lumMod val="50000"/>
                  </a:schemeClr>
                </a:solidFill>
                <a:effectLst/>
              </a:rPr>
              <a:t>2. Показать, как умение игры в шахматы помогает при решении сложных для меня математических задач. </a:t>
            </a:r>
            <a:r>
              <a:rPr lang="ru-RU" sz="3900" b="1" dirty="0">
                <a:effectLst/>
              </a:rPr>
              <a:t/>
            </a:r>
            <a:br>
              <a:rPr lang="ru-RU" sz="3900" b="1" dirty="0">
                <a:effectLst/>
              </a:rPr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020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805264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800" dirty="0"/>
              <a:t>Проделанная мною работа была для меня очень поучительна. Я </a:t>
            </a:r>
            <a:r>
              <a:rPr lang="ru-RU" sz="2800" dirty="0" smtClean="0"/>
              <a:t>узнал </a:t>
            </a:r>
            <a:r>
              <a:rPr lang="ru-RU" sz="2800" dirty="0"/>
              <a:t>о многих задачах, которые связаны с шахматами и находятся в различных математических сборниках. В будущем, при решении таких задач у меня не будет затруднений. Работа побудила меня придумать свои собственные задачи, в которых присутствует связь шахмат и математики. </a:t>
            </a:r>
          </a:p>
          <a:p>
            <a:pPr marL="64008" indent="0" algn="just">
              <a:lnSpc>
                <a:spcPct val="130000"/>
              </a:lnSpc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2634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Список литературы</a:t>
            </a:r>
            <a:r>
              <a:rPr lang="ru-RU" sz="4400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800" b="1" dirty="0"/>
              <a:t> </a:t>
            </a:r>
            <a:endParaRPr lang="ru-RU" sz="2800" dirty="0"/>
          </a:p>
          <a:p>
            <a:pPr lvl="0"/>
            <a:r>
              <a:rPr lang="ru-RU" sz="2800" dirty="0"/>
              <a:t>Гик. Е.Я. Шахматы и математика, -М.: Наука, 1976.</a:t>
            </a:r>
          </a:p>
          <a:p>
            <a:pPr lvl="0"/>
            <a:r>
              <a:rPr lang="ru-RU" sz="2800" dirty="0"/>
              <a:t>Гик. Е.Я. Занимательные математические игры, - М.: Наука, 1987.</a:t>
            </a:r>
          </a:p>
          <a:p>
            <a:pPr lvl="0"/>
            <a:r>
              <a:rPr lang="ru-RU" sz="2800" dirty="0"/>
              <a:t>Купцов Л.П., Нестеренко Ю.В. и др. Математические олимпиады школьников. М.: Просвещение, 1999.</a:t>
            </a:r>
          </a:p>
          <a:p>
            <a:pPr lvl="0"/>
            <a:r>
              <a:rPr lang="ru-RU" sz="2800" dirty="0"/>
              <a:t>Чулков П.В. Математика: Школьные олимпиады. М., 2004</a:t>
            </a:r>
            <a:r>
              <a:rPr lang="ru-RU" sz="2800" dirty="0" smtClean="0"/>
              <a:t>.</a:t>
            </a:r>
          </a:p>
          <a:p>
            <a:pPr lvl="0"/>
            <a:endParaRPr lang="ru-RU" sz="2800" dirty="0"/>
          </a:p>
          <a:p>
            <a:pPr lvl="0"/>
            <a:endParaRPr lang="ru-RU" sz="2800" dirty="0" smtClean="0"/>
          </a:p>
          <a:p>
            <a:pPr lvl="0"/>
            <a:endParaRPr lang="ru-RU" sz="2800" dirty="0"/>
          </a:p>
          <a:p>
            <a:pPr lvl="0"/>
            <a:endParaRPr lang="ru-RU" sz="2800" dirty="0"/>
          </a:p>
          <a:p>
            <a:pPr marL="64008" indent="0">
              <a:lnSpc>
                <a:spcPct val="130000"/>
              </a:lnSpc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4303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5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66526"/>
          </a:xfrm>
        </p:spPr>
        <p:txBody>
          <a:bodyPr>
            <a:normAutofit/>
          </a:bodyPr>
          <a:lstStyle/>
          <a:p>
            <a:pPr algn="ctr"/>
            <a:r>
              <a:rPr lang="ru-RU" sz="35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Перед работой я ставлю такие 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855" y="1556792"/>
            <a:ext cx="9144000" cy="49685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Познакомиться с творчеством математиков, использовавших в своих работах шахматы</a:t>
            </a:r>
            <a:r>
              <a:rPr lang="ru-RU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r>
              <a:rPr lang="ru-RU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познакомиться с известными математическими задачами на шахматной доске;</a:t>
            </a:r>
            <a:endParaRPr lang="ru-RU" sz="28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lvl="0"/>
            <a:r>
              <a:rPr lang="ru-RU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проанализировать приемы применения свойств шахматной доски и ходов фигур для решения математических головоломок</a:t>
            </a:r>
            <a:r>
              <a:rPr lang="ru-RU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lvl="0"/>
            <a:r>
              <a:rPr lang="ru-RU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latin typeface="+mj-lt"/>
                <a:ea typeface="+mj-ea"/>
                <a:cs typeface="+mj-cs"/>
              </a:rPr>
              <a:t>самостоятельно придумать несколько математических задач, связанных с шахматной доской и фигурами.</a:t>
            </a:r>
            <a:endParaRPr lang="ru-RU" sz="28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64008" indent="0">
              <a:buNone/>
            </a:pPr>
            <a:endParaRPr lang="ru-RU" sz="28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097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Историческая справка</a:t>
            </a:r>
            <a:endParaRPr lang="ru-RU" sz="32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059832" y="1052736"/>
            <a:ext cx="5976664" cy="2054412"/>
          </a:xfrm>
          <a:prstGeom prst="rect">
            <a:avLst/>
          </a:prstGeom>
        </p:spPr>
        <p:txBody>
          <a:bodyPr vert="horz" anchor="t">
            <a:normAutofit fontScale="85000"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2"/>
              <a:buNone/>
            </a:pPr>
            <a:r>
              <a:rPr lang="ru-RU" sz="3200" b="1" dirty="0" smtClean="0">
                <a:latin typeface="Segoe Print" pitchFamily="2" charset="0"/>
              </a:rPr>
              <a:t>Известная легенда о происхождении шахмат рассказывает о нахождении значения числа 2 в 64 степени.</a:t>
            </a:r>
            <a:r>
              <a:rPr lang="ru-RU" sz="3200" dirty="0" smtClean="0">
                <a:latin typeface="Segoe Print" pitchFamily="2" charset="0"/>
              </a:rPr>
              <a:t>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 2"/>
              <a:buNone/>
            </a:pPr>
            <a:endParaRPr lang="ru-RU" sz="400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 2"/>
              <a:buNone/>
            </a:pPr>
            <a:endParaRPr lang="ru-RU" sz="4000" dirty="0"/>
          </a:p>
        </p:txBody>
      </p:sp>
      <p:sp>
        <p:nvSpPr>
          <p:cNvPr id="6" name="AutoShape 2" descr="Картинки по запросу легенда шахмат зер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2" y="1112166"/>
            <a:ext cx="2987648" cy="222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07974" y="3501008"/>
            <a:ext cx="8656514" cy="3312368"/>
          </a:xfrm>
          <a:prstGeom prst="rect">
            <a:avLst/>
          </a:prstGeom>
        </p:spPr>
        <p:txBody>
          <a:bodyPr vert="horz" anchor="t">
            <a:normAutofit fontScale="62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5100" dirty="0" smtClean="0">
                <a:latin typeface="Segoe Print" pitchFamily="2" charset="0"/>
              </a:rPr>
              <a:t>ЭТО ЗНАЧЕНИЕ ТАКОЕ: </a:t>
            </a:r>
            <a:r>
              <a:rPr lang="ru-RU" sz="5100" b="1" dirty="0"/>
              <a:t>18 446 744 073 709 551 615 </a:t>
            </a:r>
            <a:r>
              <a:rPr lang="ru-RU" sz="5100" b="1" dirty="0" smtClean="0">
                <a:latin typeface="Segoe Print" pitchFamily="2" charset="0"/>
              </a:rPr>
              <a:t>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4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Восемнадцать квинтиллионов четыреста сорок шесть квадриллионов семьсот сорок четыре триллиона семьдесят три биллиона семьсот девять миллионов пятьсот пятьдесят одна тысяча шестьсот </a:t>
            </a:r>
            <a:r>
              <a:rPr lang="ru-RU" sz="4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пятнадцать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8894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35496" y="0"/>
            <a:ext cx="9073008" cy="908720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2"/>
              <a:buNone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Print" pitchFamily="2" charset="0"/>
              </a:rPr>
              <a:t>С древних времен шахматы завладели умами многих известных математиков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 2"/>
              <a:buNone/>
            </a:pPr>
            <a:endParaRPr lang="ru-RU" sz="400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Wingdings 2"/>
              <a:buNone/>
            </a:pPr>
            <a:endParaRPr lang="ru-RU" sz="4000" dirty="0"/>
          </a:p>
        </p:txBody>
      </p:sp>
      <p:sp>
        <p:nvSpPr>
          <p:cNvPr id="6" name="AutoShape 2" descr="Картинки по запросу легенда шахмат зер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106203" y="1052736"/>
            <a:ext cx="8656514" cy="331236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RU" sz="4200" dirty="0"/>
          </a:p>
        </p:txBody>
      </p:sp>
      <p:pic>
        <p:nvPicPr>
          <p:cNvPr id="8" name="Рисунок 7" descr="Leonhard Euler 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298" y="2031501"/>
            <a:ext cx="20717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8557" y="2780928"/>
            <a:ext cx="70337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Леона́рд</a:t>
            </a:r>
            <a:r>
              <a:rPr lang="ru-RU" sz="2400" b="1" dirty="0"/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Э́йлер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Monotype Corsiva" pitchFamily="66" charset="0"/>
              </a:rPr>
              <a:t>-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Использовал шахматы для своих математических изысканий. Известная задача о передвижении шахматного коня носит его имя.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Картинки по запросу Годфри Харди математ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" y="4221088"/>
            <a:ext cx="2088663" cy="25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06202" y="4460393"/>
            <a:ext cx="703779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Говард</a:t>
            </a:r>
            <a:r>
              <a:rPr lang="ru-RU" sz="2400" b="1" dirty="0"/>
              <a:t> Харди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выдающийся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математик, заметил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что решение проблем шахматной игры есть не что иное, как математическое упражнение, а игра в шахматы это как бы насвистывание математических мелодий.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800" y="623890"/>
            <a:ext cx="177307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825739" y="836712"/>
            <a:ext cx="71387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Карл Фридрих Гаусс </a:t>
            </a:r>
            <a:r>
              <a:rPr lang="ru-RU" sz="2400" b="1" dirty="0" smtClean="0"/>
              <a:t>-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исследовал знаменитую задачу о шахматных ферзях и нашел 72 из 92 возможных решения.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0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9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9" y="-197283"/>
            <a:ext cx="9108504" cy="126876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/>
              <a:t>Связь шахмат и математики</a:t>
            </a:r>
            <a:endParaRPr lang="ru-RU" sz="30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496" y="980729"/>
            <a:ext cx="9108504" cy="151216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ru-RU" sz="3000" b="1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>Система координат – это описание того, где находится тот или иной объект.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11984"/>
            <a:ext cx="3112132" cy="341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2303748" y="2636912"/>
            <a:ext cx="3600400" cy="1224136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Декартова система координат </a:t>
            </a:r>
          </a:p>
          <a:p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</a:rPr>
              <a:t>Координаты точки: (1;1)</a:t>
            </a:r>
            <a:endParaRPr lang="ru-RU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63688" y="4606679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6156176" y="3573016"/>
            <a:ext cx="3000657" cy="3284984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3851920" y="5633132"/>
            <a:ext cx="2952328" cy="1224136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</a:rPr>
              <a:t>d4 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– 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</a:rPr>
              <a:t>это координаты поля, на котором расположен Ферзь </a:t>
            </a:r>
          </a:p>
        </p:txBody>
      </p:sp>
    </p:spTree>
    <p:extLst>
      <p:ext uri="{BB962C8B-B14F-4D97-AF65-F5344CB8AC3E}">
        <p14:creationId xmlns:p14="http://schemas.microsoft.com/office/powerpoint/2010/main" val="91931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4366" y="0"/>
            <a:ext cx="9108504" cy="648072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ru-RU" sz="35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</a:rPr>
              <a:t>Геометрия на шахматной доске</a:t>
            </a:r>
          </a:p>
          <a:p>
            <a:pPr marL="0" algn="ctr"/>
            <a:endParaRPr lang="ru-RU" sz="3500" b="1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 Black" pitchFamily="34" charset="0"/>
            </a:endParaRPr>
          </a:p>
          <a:p>
            <a:pPr marL="457200" indent="-457200" algn="ctr"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>Правило квадрата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> Правило треугольника</a:t>
            </a:r>
          </a:p>
          <a:p>
            <a:pPr marL="457200" indent="-457200" algn="ctr"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> Этюд </a:t>
            </a:r>
            <a:r>
              <a:rPr lang="ru-RU" sz="3000" b="1" dirty="0" err="1" smtClean="0">
                <a:solidFill>
                  <a:srgbClr val="FFC000"/>
                </a:solidFill>
                <a:effectLst/>
                <a:latin typeface="Arial Black" pitchFamily="34" charset="0"/>
              </a:rPr>
              <a:t>Рети</a:t>
            </a:r>
            <a:endParaRPr lang="ru-RU" sz="3000" b="1" dirty="0" smtClean="0">
              <a:solidFill>
                <a:srgbClr val="FFC000"/>
              </a:solidFill>
              <a:effectLst/>
              <a:latin typeface="Arial Black" pitchFamily="34" charset="0"/>
            </a:endParaRPr>
          </a:p>
          <a:p>
            <a:pPr marL="0" algn="ctr"/>
            <a:endParaRPr lang="ru-RU" sz="3000" b="1" dirty="0">
              <a:solidFill>
                <a:srgbClr val="FFC000"/>
              </a:solidFill>
              <a:effectLst/>
              <a:latin typeface="Arial Black" pitchFamily="34" charset="0"/>
            </a:endParaRPr>
          </a:p>
          <a:p>
            <a:pPr marL="0" algn="ctr"/>
            <a:r>
              <a:rPr lang="ru-RU" sz="3000" b="1" dirty="0" smtClean="0">
                <a:solidFill>
                  <a:srgbClr val="FFC000"/>
                </a:solidFill>
                <a:effectLst/>
                <a:latin typeface="Arial Black" pitchFamily="34" charset="0"/>
              </a:rPr>
              <a:t> </a:t>
            </a:r>
            <a:r>
              <a:rPr lang="ru-RU" sz="3500" b="1" dirty="0">
                <a:solidFill>
                  <a:schemeClr val="tx1"/>
                </a:solidFill>
                <a:latin typeface="Segoe Print" pitchFamily="2" charset="0"/>
                <a:ea typeface="+mn-ea"/>
                <a:cs typeface="+mn-cs"/>
              </a:rPr>
              <a:t>Все эти правила необходимы для выигрыша в шахматных окончаниях. </a:t>
            </a:r>
          </a:p>
          <a:p>
            <a:pPr marL="0" algn="ctr"/>
            <a:r>
              <a:rPr lang="ru-RU" sz="3500" b="1" dirty="0">
                <a:solidFill>
                  <a:schemeClr val="tx1"/>
                </a:solidFill>
                <a:latin typeface="Segoe Print" pitchFamily="2" charset="0"/>
                <a:ea typeface="+mn-ea"/>
                <a:cs typeface="+mn-cs"/>
              </a:rPr>
              <a:t>Для их формулирования используется решение геометрических задач на шахматной доске</a:t>
            </a:r>
          </a:p>
        </p:txBody>
      </p:sp>
    </p:spTree>
    <p:extLst>
      <p:ext uri="{BB962C8B-B14F-4D97-AF65-F5344CB8AC3E}">
        <p14:creationId xmlns:p14="http://schemas.microsoft.com/office/powerpoint/2010/main" val="322956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9" y="-197283"/>
            <a:ext cx="9108504" cy="12687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Правило квадрата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" y="3176952"/>
            <a:ext cx="3680303" cy="364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3180304"/>
            <a:ext cx="3636912" cy="367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496" y="980729"/>
            <a:ext cx="9108504" cy="172819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just">
              <a:lnSpc>
                <a:spcPct val="120000"/>
              </a:lnSpc>
            </a:pPr>
            <a:r>
              <a:rPr lang="ru-RU" sz="2000" b="1" u="sng" dirty="0" smtClean="0">
                <a:solidFill>
                  <a:srgbClr val="FFC000"/>
                </a:solidFill>
                <a:effectLst/>
              </a:rPr>
              <a:t>Правило </a:t>
            </a:r>
            <a:r>
              <a:rPr lang="ru-RU" sz="2000" b="1" u="sng" dirty="0">
                <a:solidFill>
                  <a:srgbClr val="FFC000"/>
                </a:solidFill>
                <a:effectLst/>
              </a:rPr>
              <a:t>заключается в следующем</a:t>
            </a:r>
            <a:r>
              <a:rPr lang="ru-RU" sz="2000" b="1" u="sng" dirty="0" smtClean="0">
                <a:solidFill>
                  <a:srgbClr val="FFC000"/>
                </a:solidFill>
                <a:effectLst/>
              </a:rPr>
              <a:t>: </a:t>
            </a:r>
            <a:r>
              <a:rPr lang="ru-RU" sz="2000" b="1" i="1" dirty="0" smtClean="0">
                <a:solidFill>
                  <a:srgbClr val="FFC000"/>
                </a:solidFill>
                <a:effectLst/>
              </a:rPr>
              <a:t>Если </a:t>
            </a:r>
            <a:r>
              <a:rPr lang="ru-RU" sz="2000" b="1" i="1" dirty="0">
                <a:solidFill>
                  <a:srgbClr val="FFC000"/>
                </a:solidFill>
                <a:effectLst/>
              </a:rPr>
              <a:t>король слабейшей стороны находится в квадрате пешки или при своём ходе в него попадает, он задерживает и уничтожает пешку, если нет — она проходит в ферзи.</a:t>
            </a:r>
            <a:endParaRPr lang="ru-RU" sz="2000" b="1" dirty="0">
              <a:solidFill>
                <a:srgbClr val="FFC000"/>
              </a:solidFill>
              <a:effectLst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483768" y="5373216"/>
            <a:ext cx="1964931" cy="1296144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Не догонит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4648941" y="3429000"/>
            <a:ext cx="2001916" cy="1296144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Догонит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5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09" y="-197283"/>
            <a:ext cx="9108504" cy="12687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Правило треугольника</a:t>
            </a:r>
            <a:endParaRPr lang="ru-RU" sz="32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496" y="980729"/>
            <a:ext cx="9108504" cy="172819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just">
              <a:lnSpc>
                <a:spcPct val="120000"/>
              </a:lnSpc>
            </a:pPr>
            <a:r>
              <a:rPr lang="ru-RU" sz="2800" b="1" i="1" dirty="0">
                <a:solidFill>
                  <a:srgbClr val="FFC000"/>
                </a:solidFill>
                <a:effectLst/>
              </a:rPr>
              <a:t>Треугольник</a:t>
            </a:r>
            <a:r>
              <a:rPr lang="ru-RU" sz="2000" b="1" i="1" dirty="0">
                <a:solidFill>
                  <a:srgbClr val="FFC000"/>
                </a:solidFill>
                <a:effectLst/>
              </a:rPr>
              <a:t>- метод игры сильнейшей стороны королём, по трём рядом стоящим клеткам, образующим треугольник. Треугольник применяется с целью передать очередь хода сопернику, и как следствие поставить соперника в </a:t>
            </a:r>
            <a:r>
              <a:rPr lang="ru-RU" sz="2000" b="1" i="1" dirty="0" smtClean="0">
                <a:solidFill>
                  <a:srgbClr val="FFC000"/>
                </a:solidFill>
                <a:effectLst/>
              </a:rPr>
              <a:t>положение цугцванга.</a:t>
            </a:r>
            <a:endParaRPr lang="ru-RU" sz="2000" b="1" dirty="0">
              <a:solidFill>
                <a:srgbClr val="FFC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6298"/>
            <a:ext cx="380764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1691680" y="4869160"/>
            <a:ext cx="0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1208329" y="5157192"/>
            <a:ext cx="43204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115616" y="4808506"/>
            <a:ext cx="432048" cy="2785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Умножение 24"/>
          <p:cNvSpPr/>
          <p:nvPr/>
        </p:nvSpPr>
        <p:spPr>
          <a:xfrm>
            <a:off x="611560" y="4005064"/>
            <a:ext cx="288032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3862263" y="3140969"/>
            <a:ext cx="5102225" cy="371703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just">
              <a:lnSpc>
                <a:spcPct val="120000"/>
              </a:lnSpc>
            </a:pP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Задача белых-попасть на поле </a:t>
            </a:r>
            <a:r>
              <a:rPr lang="en-US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b</a:t>
            </a: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6.</a:t>
            </a:r>
            <a:r>
              <a:rPr lang="en-US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Черный король препятствует! В этой позиции необходимо «передать ход», т.е. сделать так, чтобы ход был черных. С помощью маневра «треугольник» белые легко справляются с поставленной задачей!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99592" y="5229199"/>
            <a:ext cx="2808312" cy="1386173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just">
              <a:lnSpc>
                <a:spcPct val="120000"/>
              </a:lnSpc>
            </a:pPr>
            <a:r>
              <a:rPr lang="ru-RU" sz="1800" dirty="0" smtClean="0">
                <a:solidFill>
                  <a:schemeClr val="bg1"/>
                </a:solidFill>
                <a:effectLst/>
              </a:rPr>
              <a:t>ХОД БЕЛЫХ, ВЫИГРЫШ</a:t>
            </a:r>
            <a:endParaRPr lang="ru-RU" sz="1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53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1425</TotalTime>
  <Words>985</Words>
  <Application>Microsoft Office PowerPoint</Application>
  <PresentationFormat>Экран (4:3)</PresentationFormat>
  <Paragraphs>96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 Black</vt:lpstr>
      <vt:lpstr>Calibri</vt:lpstr>
      <vt:lpstr>Century Gothic</vt:lpstr>
      <vt:lpstr>Monotype Corsiva</vt:lpstr>
      <vt:lpstr>Segoe Print</vt:lpstr>
      <vt:lpstr>Times New Roman</vt:lpstr>
      <vt:lpstr>Verdana</vt:lpstr>
      <vt:lpstr>Wingdings</vt:lpstr>
      <vt:lpstr>Wingdings 2</vt:lpstr>
      <vt:lpstr>Яркая</vt:lpstr>
      <vt:lpstr>Математика на шахматной доске</vt:lpstr>
      <vt:lpstr>   Цели моей работы:  1. Научиться использовать логические законы математики при решении шахматных задач.  2. Показать, как умение игры в шахматы помогает при решении сложных для меня математических задач.   </vt:lpstr>
      <vt:lpstr>Перед работой я ставлю такие задачи:</vt:lpstr>
      <vt:lpstr>Историческая справка</vt:lpstr>
      <vt:lpstr>Презентация PowerPoint</vt:lpstr>
      <vt:lpstr>Связь шахмат и математики</vt:lpstr>
      <vt:lpstr>Презентация PowerPoint</vt:lpstr>
      <vt:lpstr>Правило квадрата.</vt:lpstr>
      <vt:lpstr>Правило треугольника</vt:lpstr>
      <vt:lpstr>Этюд Рети</vt:lpstr>
      <vt:lpstr> Задача о ферзях Как расставить 8 ферзей, так что-бы ни один из них не оказался под боем у другого? </vt:lpstr>
      <vt:lpstr> Задача о ходе коня.   Эту задачу решали многие крупные математики, в том числе великий Леонард Эйлер. Он впервые обратил внимание на ее математическую сущность, поэтому задачу называют его именем.. </vt:lpstr>
      <vt:lpstr>Задачи о расстановке фигур  Самыми популярными задачами, побуждающими к размышлениям многих математиков, были задачи о расстановке фигур. </vt:lpstr>
      <vt:lpstr>Магический квадрат  Если заполнить шахматную доску цифрами от 1 до 64, то их можно расположить так, чтобы по вертикалям и горизонталям сумма чисел была одинаковой. </vt:lpstr>
      <vt:lpstr>Свойства шахматной доски и фигур для решения математических задач</vt:lpstr>
      <vt:lpstr>Задача о домино  Можно ли покрыть костями домино 2x1 квадрат 8x8, из которого вырезаны противоположные угловые клетки? </vt:lpstr>
      <vt:lpstr>Задача о королях Какое максимальное число королей можно расставить на доске так, чтобы они не угрожали друг другу, т.е. не стояли рядом? </vt:lpstr>
      <vt:lpstr>Задача о коне Конь вышел на поле А8 и через несколько ходов вернулся на него. Докажите, что он сделал четное число ходов.  </vt:lpstr>
      <vt:lpstr>МОИ ЗАДАЧИ </vt:lpstr>
      <vt:lpstr>Вывод: </vt:lpstr>
      <vt:lpstr>Список литературы: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математика связана с шахматами?</dc:title>
  <dc:creator>Дом</dc:creator>
  <cp:lastModifiedBy>User</cp:lastModifiedBy>
  <cp:revision>75</cp:revision>
  <dcterms:created xsi:type="dcterms:W3CDTF">2016-12-12T11:22:48Z</dcterms:created>
  <dcterms:modified xsi:type="dcterms:W3CDTF">2022-02-03T13:17:23Z</dcterms:modified>
</cp:coreProperties>
</file>